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69" r:id="rId3"/>
    <p:sldId id="371" r:id="rId4"/>
    <p:sldId id="370" r:id="rId5"/>
    <p:sldId id="322" r:id="rId6"/>
    <p:sldId id="321" r:id="rId7"/>
    <p:sldId id="319" r:id="rId8"/>
    <p:sldId id="326" r:id="rId9"/>
    <p:sldId id="331" r:id="rId10"/>
    <p:sldId id="328" r:id="rId11"/>
    <p:sldId id="258" r:id="rId12"/>
    <p:sldId id="325" r:id="rId13"/>
    <p:sldId id="320" r:id="rId14"/>
    <p:sldId id="330" r:id="rId15"/>
    <p:sldId id="332" r:id="rId16"/>
    <p:sldId id="323" r:id="rId17"/>
    <p:sldId id="333" r:id="rId18"/>
    <p:sldId id="334" r:id="rId19"/>
    <p:sldId id="339" r:id="rId20"/>
    <p:sldId id="335" r:id="rId21"/>
    <p:sldId id="338" r:id="rId22"/>
    <p:sldId id="336" r:id="rId23"/>
    <p:sldId id="337" r:id="rId24"/>
    <p:sldId id="340" r:id="rId25"/>
    <p:sldId id="343" r:id="rId26"/>
    <p:sldId id="372" r:id="rId27"/>
    <p:sldId id="342" r:id="rId28"/>
    <p:sldId id="341" r:id="rId29"/>
    <p:sldId id="345" r:id="rId30"/>
    <p:sldId id="344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2" r:id="rId47"/>
    <p:sldId id="361" r:id="rId48"/>
    <p:sldId id="363" r:id="rId49"/>
    <p:sldId id="364" r:id="rId50"/>
    <p:sldId id="365" r:id="rId51"/>
    <p:sldId id="366" r:id="rId52"/>
    <p:sldId id="367" r:id="rId53"/>
    <p:sldId id="375" r:id="rId54"/>
    <p:sldId id="374" r:id="rId55"/>
    <p:sldId id="373" r:id="rId56"/>
    <p:sldId id="376" r:id="rId57"/>
    <p:sldId id="368" r:id="rId58"/>
    <p:sldId id="327" r:id="rId5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8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BDAB0-4951-CBEF-CEFC-D44340871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D3E2FC2-D56D-D595-09B4-C0D58F63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4EEF5C-5C39-F411-6641-DB4366EE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A8C13E-8821-837D-77E6-422539AB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375AC6-CEFA-7AC8-46FB-B7118AD8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402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6347D-351C-4980-ACF6-F33AACA9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C7AD2A-8CB2-A87D-8771-3E2032959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D010D-ED59-BE29-3290-42DD4816E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2B0A80-A00E-C6FE-8896-024DBCE6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84D801-E75F-310A-C9CF-FCD3E871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210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B9A7D6-054B-0FD8-7571-732B9C405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D09A1D-F3BA-521E-44CA-87CC6B0B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F527B5-9F9D-DC0B-A0A7-6DBBFCD8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D85B10-25D9-5F27-D544-3B071A05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F33EA6-B5AB-A229-927C-479F34830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28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D2BB66-A2D1-1BB0-EE8C-3C7F75D6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E3FD2D-A369-648B-088C-DA69CBB3A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145623-DDF6-DB82-C552-619B0E6DA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5E11AA-DE5A-0226-2EA3-C0B4172B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C55496-E838-BD74-A1A8-86DC5E3C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549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B6813-2066-D59D-6299-890BFF11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622B19-3FE8-A5D5-B3C0-0E9503EAD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4E8022-7938-DE9C-29FD-6A16651A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9B5E7F-4A43-4E02-CB03-B49D7AC4A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EB1554-5CE5-F47E-4B2F-4320D5A9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58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29A87-0D05-50B2-D86D-A104194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9C12D7-3446-0C3E-C378-61C0CDA51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56B612-EE3C-EAC8-71B7-AF2ABE0AE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9C156E-9952-AF74-2594-5CFC6C5D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1D2F50-6A4C-BF87-83C7-201E7D21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F11D2A-D9D4-C0E1-0FE0-9CCDB984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823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324AB-3ECE-F386-07DC-B627B2DE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A032FC-1DC7-E67B-613F-73CB9031B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63384D0-CABC-53BF-7AF1-584EE164C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36F5CC-5FEC-A372-C996-D4168C7C7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CD4BB5-D195-8EFC-A8B1-70D41C16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22E92AE-10A1-007C-3F44-E3CE3AB7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F215286-F534-B0D9-DF22-58951BB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DAE506B-E633-1148-BFEB-63BF410B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288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08A1B-0485-012C-DF27-E2646496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4A83D7C-12DE-D5FA-A1FB-5DBA4A127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E8EE15D-E5A3-06CD-D2CE-F680F7F1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F2EE14-E1F7-38F1-6D6D-4D302B70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764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BF275A-72FE-212A-772A-88D44119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9253755-F676-14AE-6784-02416AD4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F404B2-A797-35DA-7380-FF94E9E2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008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A06B6-1CEF-77A3-D87B-E350C707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29F691-CAA0-AB28-9D8B-B78D05C2B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B3E73-33C8-72CB-7EAB-2995A45E4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568DD1-B56C-189B-4383-2CE3D328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F463518-8D20-0E8C-7FDA-AE20815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21664C-6AF0-21EC-3CA0-F25D3BC8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280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31436-E7EE-E382-DE6F-96E3E7E3B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701F9D-F590-B5C1-573D-7C85D42F43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B3D0D5-18EE-106E-2266-FBE0D3967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BF30FB-E07B-8F1C-4C7C-AE69AE429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CE0CD78-DC2A-5F3E-0114-2553CF85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CE53A8C-9D13-9B16-CCD9-89154074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91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E79C5FA-A59D-14DF-762D-E9AAAB71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6F51F0-1B29-7D06-314F-3B9F4001F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D6ED4D-EAED-8E94-ACD3-56E867B7D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7DF14-09E6-49A3-B052-EA45215BCA3C}" type="datetimeFigureOut">
              <a:rPr lang="de-CH" smtClean="0"/>
              <a:t>30.09.2024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C05004-1ED9-FD6E-10D5-A7DC06D86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181292-97B1-5A3F-BA3A-9D14BE177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4D15B-DDB8-46DE-90C4-19DFEDCB884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945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Elefant, draußen, Elefanten und Mammuts, Asiatischer Elefant enthält.&#10;&#10;Automatisch generierte Beschreibung">
            <a:extLst>
              <a:ext uri="{FF2B5EF4-FFF2-40B4-BE49-F238E27FC236}">
                <a16:creationId xmlns:a16="http://schemas.microsoft.com/office/drawing/2014/main" id="{FE13B269-9068-8536-9902-57D84F9BF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" b="10343"/>
          <a:stretch/>
        </p:blipFill>
        <p:spPr>
          <a:xfrm>
            <a:off x="-3051" y="1"/>
            <a:ext cx="12191980" cy="68579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8B81FF-E869-FC1B-2E5B-59DA11BE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1" y="4389817"/>
            <a:ext cx="7603235" cy="656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 Zürich </a:t>
            </a:r>
            <a:b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gestern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heute</a:t>
            </a: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morgen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Gebäude, draußen, Schwarzweiß, Menschen enthält.&#10;&#10;Automatisch generierte Beschreibung">
            <a:extLst>
              <a:ext uri="{FF2B5EF4-FFF2-40B4-BE49-F238E27FC236}">
                <a16:creationId xmlns:a16="http://schemas.microsoft.com/office/drawing/2014/main" id="{767EA701-1653-5581-1980-06C1960F9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30" y="1062903"/>
            <a:ext cx="9662168" cy="38648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1DFAE34-51C8-46D3-98DB-50EB57EF647B}"/>
              </a:ext>
            </a:extLst>
          </p:cNvPr>
          <p:cNvSpPr txBox="1"/>
          <p:nvPr/>
        </p:nvSpPr>
        <p:spPr>
          <a:xfrm>
            <a:off x="622270" y="4986342"/>
            <a:ext cx="11076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14’432 Besucher              Eintrittspreis Fr. 1.-</a:t>
            </a:r>
          </a:p>
          <a:p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Rudolf </a:t>
            </a:r>
            <a:r>
              <a:rPr lang="de-CH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Riedtmann</a:t>
            </a: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 1. Tierpfleger Monatslohn 300.-</a:t>
            </a:r>
          </a:p>
        </p:txBody>
      </p:sp>
    </p:spTree>
    <p:extLst>
      <p:ext uri="{BB962C8B-B14F-4D97-AF65-F5344CB8AC3E}">
        <p14:creationId xmlns:p14="http://schemas.microsoft.com/office/powerpoint/2010/main" val="331882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7" name="Grafik 6" descr="Ein Bild, das Vogel, Person, Papagei, Menschliches Gesicht enthält.&#10;&#10;Automatisch generierte Beschreibung">
            <a:extLst>
              <a:ext uri="{FF2B5EF4-FFF2-40B4-BE49-F238E27FC236}">
                <a16:creationId xmlns:a16="http://schemas.microsoft.com/office/drawing/2014/main" id="{D62A2E8F-A987-A1EB-3C93-6357B5F9E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29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4AE4274-D143-AD31-4869-A3C997C7F42A}"/>
              </a:ext>
            </a:extLst>
          </p:cNvPr>
          <p:cNvSpPr txBox="1"/>
          <p:nvPr/>
        </p:nvSpPr>
        <p:spPr>
          <a:xfrm>
            <a:off x="54793" y="5922864"/>
            <a:ext cx="12188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Hans Steiner – Gründerfigur und erster Zoodirektor</a:t>
            </a:r>
          </a:p>
        </p:txBody>
      </p:sp>
    </p:spTree>
    <p:extLst>
      <p:ext uri="{BB962C8B-B14F-4D97-AF65-F5344CB8AC3E}">
        <p14:creationId xmlns:p14="http://schemas.microsoft.com/office/powerpoint/2010/main" val="356964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Statue, Kleidung, Person, draußen enthält.&#10;&#10;Automatisch generierte Beschreibung">
            <a:extLst>
              <a:ext uri="{FF2B5EF4-FFF2-40B4-BE49-F238E27FC236}">
                <a16:creationId xmlns:a16="http://schemas.microsoft.com/office/drawing/2014/main" id="{6B9E9DA0-4185-9A55-FE86-4AE25BDF4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31797"/>
            <a:ext cx="10905066" cy="37895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57D0D1B-89D7-673D-5511-ABAC0F297AD0}"/>
              </a:ext>
            </a:extLst>
          </p:cNvPr>
          <p:cNvSpPr txBox="1"/>
          <p:nvPr/>
        </p:nvSpPr>
        <p:spPr>
          <a:xfrm>
            <a:off x="930604" y="4951409"/>
            <a:ext cx="10224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/>
              <a:t>       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300 Tierarten/ ca. 1700 Tiere/ 8 Tierpfleger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3 Personen in der Verwaltung/ Zoodirektor halbtags</a:t>
            </a:r>
          </a:p>
        </p:txBody>
      </p:sp>
    </p:spTree>
    <p:extLst>
      <p:ext uri="{BB962C8B-B14F-4D97-AF65-F5344CB8AC3E}">
        <p14:creationId xmlns:p14="http://schemas.microsoft.com/office/powerpoint/2010/main" val="3130881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Grafik 2" descr="Ein Bild, das Karte, Baum, Städtebau, Luftfotografie enthält.&#10;&#10;Automatisch generierte Beschreibung">
            <a:extLst>
              <a:ext uri="{FF2B5EF4-FFF2-40B4-BE49-F238E27FC236}">
                <a16:creationId xmlns:a16="http://schemas.microsoft.com/office/drawing/2014/main" id="{BBE55741-F0AB-3B68-6474-3786BB6B4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747"/>
          <a:stretch/>
        </p:blipFill>
        <p:spPr>
          <a:xfrm>
            <a:off x="567526" y="283064"/>
            <a:ext cx="11056947" cy="573021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51CCAAA-98BE-EEE1-9773-AF01BD2FA23A}"/>
              </a:ext>
            </a:extLst>
          </p:cNvPr>
          <p:cNvSpPr txBox="1"/>
          <p:nvPr/>
        </p:nvSpPr>
        <p:spPr>
          <a:xfrm>
            <a:off x="3640825" y="6115574"/>
            <a:ext cx="4100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1930 erster Zoo Plan</a:t>
            </a:r>
          </a:p>
        </p:txBody>
      </p:sp>
    </p:spTree>
    <p:extLst>
      <p:ext uri="{BB962C8B-B14F-4D97-AF65-F5344CB8AC3E}">
        <p14:creationId xmlns:p14="http://schemas.microsoft.com/office/powerpoint/2010/main" val="4092393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Mann, Im Haus enthält.&#10;&#10;Automatisch generierte Beschreibung">
            <a:extLst>
              <a:ext uri="{FF2B5EF4-FFF2-40B4-BE49-F238E27FC236}">
                <a16:creationId xmlns:a16="http://schemas.microsoft.com/office/drawing/2014/main" id="{1BCC6700-D684-A2BE-619D-4AA42E2CC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129116" y="259474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10F23E-13C5-D8F0-F3AD-953C60624A71}"/>
              </a:ext>
            </a:extLst>
          </p:cNvPr>
          <p:cNvSpPr txBox="1"/>
          <p:nvPr/>
        </p:nvSpPr>
        <p:spPr>
          <a:xfrm>
            <a:off x="127011" y="5360294"/>
            <a:ext cx="50016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1933 Felix Hofmann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Zoo Direktor</a:t>
            </a:r>
          </a:p>
        </p:txBody>
      </p:sp>
    </p:spTree>
    <p:extLst>
      <p:ext uri="{BB962C8B-B14F-4D97-AF65-F5344CB8AC3E}">
        <p14:creationId xmlns:p14="http://schemas.microsoft.com/office/powerpoint/2010/main" val="4248966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Grafik 4" descr="Ein Bild, das Text, Poster, Buch, Schlange enthält.&#10;&#10;Automatisch generierte Beschreibung">
            <a:extLst>
              <a:ext uri="{FF2B5EF4-FFF2-40B4-BE49-F238E27FC236}">
                <a16:creationId xmlns:a16="http://schemas.microsoft.com/office/drawing/2014/main" id="{F72AF1CC-3404-347A-EFC5-BA78B2806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r="15937" b="-1"/>
          <a:stretch/>
        </p:blipFill>
        <p:spPr>
          <a:xfrm>
            <a:off x="1011221" y="872793"/>
            <a:ext cx="2600237" cy="48097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 descr="Ein Bild, das Säugetier, Großkatze, Leopard, Landtier enthält.&#10;&#10;Automatisch generierte Beschreibung">
            <a:extLst>
              <a:ext uri="{FF2B5EF4-FFF2-40B4-BE49-F238E27FC236}">
                <a16:creationId xmlns:a16="http://schemas.microsoft.com/office/drawing/2014/main" id="{DB40255C-B043-9C11-9674-21A73F45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r="18761" b="-1"/>
          <a:stretch/>
        </p:blipFill>
        <p:spPr>
          <a:xfrm>
            <a:off x="4792022" y="872793"/>
            <a:ext cx="2600165" cy="48097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fik 7" descr="Ein Bild, das Text, Schwarzweiß, monochrom, weiß enthält.&#10;&#10;Automatisch generierte Beschreibung">
            <a:extLst>
              <a:ext uri="{FF2B5EF4-FFF2-40B4-BE49-F238E27FC236}">
                <a16:creationId xmlns:a16="http://schemas.microsoft.com/office/drawing/2014/main" id="{A539CAE3-C858-B1B0-39B4-861A91EDB5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9036" b="-2"/>
          <a:stretch/>
        </p:blipFill>
        <p:spPr>
          <a:xfrm>
            <a:off x="8275887" y="1746363"/>
            <a:ext cx="3209544" cy="306260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74D8660-C2DA-D90A-73C3-26FE5A5D4D2B}"/>
              </a:ext>
            </a:extLst>
          </p:cNvPr>
          <p:cNvSpPr txBox="1"/>
          <p:nvPr/>
        </p:nvSpPr>
        <p:spPr>
          <a:xfrm>
            <a:off x="3790950" y="5984043"/>
            <a:ext cx="487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latin typeface="Arial" panose="020B0604020202020204" pitchFamily="34" charset="0"/>
                <a:cs typeface="Arial" panose="020B0604020202020204" pitchFamily="34" charset="0"/>
              </a:rPr>
              <a:t>1935 Zoo NEWS</a:t>
            </a:r>
          </a:p>
        </p:txBody>
      </p:sp>
    </p:spTree>
    <p:extLst>
      <p:ext uri="{BB962C8B-B14F-4D97-AF65-F5344CB8AC3E}">
        <p14:creationId xmlns:p14="http://schemas.microsoft.com/office/powerpoint/2010/main" val="2178888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lefant, draußen, Elefanten und Mammuts, Indischer Elefant enthält.&#10;&#10;Automatisch generierte Beschreibung">
            <a:extLst>
              <a:ext uri="{FF2B5EF4-FFF2-40B4-BE49-F238E27FC236}">
                <a16:creationId xmlns:a16="http://schemas.microsoft.com/office/drawing/2014/main" id="{3AE37742-561E-51F7-68B1-DA054E9EA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9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23" name="Group 7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47D168A2-2B9C-394A-D50F-E65B3FC486B3}"/>
              </a:ext>
            </a:extLst>
          </p:cNvPr>
          <p:cNvSpPr txBox="1"/>
          <p:nvPr/>
        </p:nvSpPr>
        <p:spPr>
          <a:xfrm>
            <a:off x="635308" y="5970506"/>
            <a:ext cx="1084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1938 </a:t>
            </a:r>
            <a:r>
              <a:rPr lang="de-CH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Mandjullah</a:t>
            </a: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schwerstes Tier in der Schweiz</a:t>
            </a:r>
          </a:p>
        </p:txBody>
      </p:sp>
    </p:spTree>
    <p:extLst>
      <p:ext uri="{BB962C8B-B14F-4D97-AF65-F5344CB8AC3E}">
        <p14:creationId xmlns:p14="http://schemas.microsoft.com/office/powerpoint/2010/main" val="67252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Himmel, Gras, Vieh enthält.&#10;&#10;Automatisch generierte Beschreibung">
            <a:extLst>
              <a:ext uri="{FF2B5EF4-FFF2-40B4-BE49-F238E27FC236}">
                <a16:creationId xmlns:a16="http://schemas.microsoft.com/office/drawing/2014/main" id="{8CB4EE9C-913D-B583-31CD-954F798CE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 b="7184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650BEF7F-2437-0D68-F694-EF9A9D066DED}"/>
              </a:ext>
            </a:extLst>
          </p:cNvPr>
          <p:cNvSpPr txBox="1"/>
          <p:nvPr/>
        </p:nvSpPr>
        <p:spPr>
          <a:xfrm>
            <a:off x="533400" y="5307213"/>
            <a:ext cx="114201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>
                <a:latin typeface="Arial" panose="020B0604020202020204" pitchFamily="34" charset="0"/>
                <a:cs typeface="Arial" panose="020B0604020202020204" pitchFamily="34" charset="0"/>
              </a:rPr>
              <a:t>schwierige Jahre, externer Getreideanbau</a:t>
            </a:r>
          </a:p>
          <a:p>
            <a:r>
              <a:rPr lang="de-CH" sz="4400" b="1" dirty="0">
                <a:latin typeface="Arial" panose="020B0604020202020204" pitchFamily="34" charset="0"/>
                <a:cs typeface="Arial" panose="020B0604020202020204" pitchFamily="34" charset="0"/>
              </a:rPr>
              <a:t>Maul- und Klauenseuche</a:t>
            </a:r>
          </a:p>
        </p:txBody>
      </p:sp>
    </p:spTree>
    <p:extLst>
      <p:ext uri="{BB962C8B-B14F-4D97-AF65-F5344CB8AC3E}">
        <p14:creationId xmlns:p14="http://schemas.microsoft.com/office/powerpoint/2010/main" val="243279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Rhinozeros, Kleidung, Person, Nashorn enthält.&#10;&#10;Automatisch generierte Beschreibung">
            <a:extLst>
              <a:ext uri="{FF2B5EF4-FFF2-40B4-BE49-F238E27FC236}">
                <a16:creationId xmlns:a16="http://schemas.microsoft.com/office/drawing/2014/main" id="{440D9A75-BCF8-08BB-A599-D34BED763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207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22E2BB1-DA62-BC89-63EB-A51951AE9906}"/>
              </a:ext>
            </a:extLst>
          </p:cNvPr>
          <p:cNvSpPr txBox="1"/>
          <p:nvPr/>
        </p:nvSpPr>
        <p:spPr>
          <a:xfrm>
            <a:off x="532822" y="5486400"/>
            <a:ext cx="9862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1953 Prof. Dr. Heini Hediger tritt sein Amt an</a:t>
            </a: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Begründer der Tiergartenbiologie</a:t>
            </a:r>
          </a:p>
        </p:txBody>
      </p:sp>
    </p:spTree>
    <p:extLst>
      <p:ext uri="{BB962C8B-B14F-4D97-AF65-F5344CB8AC3E}">
        <p14:creationId xmlns:p14="http://schemas.microsoft.com/office/powerpoint/2010/main" val="313770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Säugetier, Rhinozeros, Zoo, Landtier enthält.&#10;&#10;Automatisch generierte Beschreibung">
            <a:extLst>
              <a:ext uri="{FF2B5EF4-FFF2-40B4-BE49-F238E27FC236}">
                <a16:creationId xmlns:a16="http://schemas.microsoft.com/office/drawing/2014/main" id="{F0461B80-DBE7-1410-4D30-5AF6E8EEB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107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5" name="Grafik 4" descr="Ein Bild, das monochrom, Gebäude, Schwarzweiß, Fenster enthält.&#10;&#10;Automatisch generierte Beschreibung">
            <a:extLst>
              <a:ext uri="{FF2B5EF4-FFF2-40B4-BE49-F238E27FC236}">
                <a16:creationId xmlns:a16="http://schemas.microsoft.com/office/drawing/2014/main" id="{1B249C34-0350-4FB0-B105-C06326693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r="1875" b="-2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Grafik 6" descr="Ein Bild, das Kleidung, Person, Schwarzweiß, Fenster enthält.&#10;&#10;Automatisch generierte Beschreibung">
            <a:extLst>
              <a:ext uri="{FF2B5EF4-FFF2-40B4-BE49-F238E27FC236}">
                <a16:creationId xmlns:a16="http://schemas.microsoft.com/office/drawing/2014/main" id="{6AA5ADFA-4473-7290-8CDD-D05885AA8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20729"/>
          <a:stretch/>
        </p:blipFill>
        <p:spPr>
          <a:xfrm>
            <a:off x="5780868" y="643467"/>
            <a:ext cx="4807546" cy="397618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A6F8658-52A9-9837-B6F8-7711C69F8B83}"/>
              </a:ext>
            </a:extLst>
          </p:cNvPr>
          <p:cNvSpPr txBox="1"/>
          <p:nvPr/>
        </p:nvSpPr>
        <p:spPr>
          <a:xfrm>
            <a:off x="5058523" y="4986132"/>
            <a:ext cx="7142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 Wissenschaft, Medienarbeit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&amp; Artenkonzept wird Bestandteil </a:t>
            </a:r>
          </a:p>
        </p:txBody>
      </p:sp>
    </p:spTree>
    <p:extLst>
      <p:ext uri="{BB962C8B-B14F-4D97-AF65-F5344CB8AC3E}">
        <p14:creationId xmlns:p14="http://schemas.microsoft.com/office/powerpoint/2010/main" val="327919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5CB85D4E-FFED-414D-D910-47096280F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r="16252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Grafik 2" descr="Ein Bild, das draußen, Himmel, Baum, See enthält.&#10;&#10;Automatisch generierte Beschreibung">
            <a:extLst>
              <a:ext uri="{FF2B5EF4-FFF2-40B4-BE49-F238E27FC236}">
                <a16:creationId xmlns:a16="http://schemas.microsoft.com/office/drawing/2014/main" id="{C9E416BE-6EF8-584A-0C67-9BEE4B69FE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r="19328" b="-1"/>
          <a:stretch/>
        </p:blipFill>
        <p:spPr>
          <a:xfrm>
            <a:off x="6156769" y="643467"/>
            <a:ext cx="5372100" cy="55710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46D70F1-0D80-1863-0F1B-50CC234968B3}"/>
              </a:ext>
            </a:extLst>
          </p:cNvPr>
          <p:cNvSpPr txBox="1"/>
          <p:nvPr/>
        </p:nvSpPr>
        <p:spPr>
          <a:xfrm>
            <a:off x="6382139" y="827167"/>
            <a:ext cx="4852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Ein langer Weg bis zur Zooentstehung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in Zürich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1811399-F727-34F2-72AA-0CA993F9D21B}"/>
              </a:ext>
            </a:extLst>
          </p:cNvPr>
          <p:cNvSpPr txBox="1"/>
          <p:nvPr/>
        </p:nvSpPr>
        <p:spPr>
          <a:xfrm>
            <a:off x="770663" y="4862762"/>
            <a:ext cx="50289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verschiedene Standorte wurden geprüft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vom Mythenquai bis zu Waid.</a:t>
            </a:r>
          </a:p>
          <a:p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    Eingemeindung 1894 und 1934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AFBA60-F772-9C36-89B1-322B7647DC88}"/>
              </a:ext>
            </a:extLst>
          </p:cNvPr>
          <p:cNvSpPr txBox="1"/>
          <p:nvPr/>
        </p:nvSpPr>
        <p:spPr>
          <a:xfrm>
            <a:off x="6376819" y="5727725"/>
            <a:ext cx="4923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 Beteiligte, Initianten und Förderer</a:t>
            </a:r>
          </a:p>
        </p:txBody>
      </p:sp>
    </p:spTree>
    <p:extLst>
      <p:ext uri="{BB962C8B-B14F-4D97-AF65-F5344CB8AC3E}">
        <p14:creationId xmlns:p14="http://schemas.microsoft.com/office/powerpoint/2010/main" val="170937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Grafik 5" descr="Ein Bild, das Gebäude, Schwarzweiß, Screenshot, Wand enthält.&#10;&#10;Automatisch generierte Beschreibung">
            <a:extLst>
              <a:ext uri="{FF2B5EF4-FFF2-40B4-BE49-F238E27FC236}">
                <a16:creationId xmlns:a16="http://schemas.microsoft.com/office/drawing/2014/main" id="{A9B60B4B-CE33-BC58-4DA1-AB1155CB0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00" y="197578"/>
            <a:ext cx="6478192" cy="41566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CF3A88E-549C-0F26-7B05-2CC5686BB560}"/>
              </a:ext>
            </a:extLst>
          </p:cNvPr>
          <p:cNvSpPr txBox="1"/>
          <p:nvPr/>
        </p:nvSpPr>
        <p:spPr>
          <a:xfrm>
            <a:off x="495300" y="4767743"/>
            <a:ext cx="115691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1955 erstmals über eine halbe Mio. Besucher</a:t>
            </a:r>
          </a:p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1962 Stimmvolk bejaht Subventionen von Stadt und Kanton Zürich</a:t>
            </a:r>
          </a:p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1962 der Eintrittspreis für Erwachsene wird auf Fr. 2.20 angepasst</a:t>
            </a:r>
          </a:p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1971 das neue Elefantenhaus wird bezogen</a:t>
            </a:r>
          </a:p>
        </p:txBody>
      </p:sp>
    </p:spTree>
    <p:extLst>
      <p:ext uri="{BB962C8B-B14F-4D97-AF65-F5344CB8AC3E}">
        <p14:creationId xmlns:p14="http://schemas.microsoft.com/office/powerpoint/2010/main" val="1518960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Säugetier, Rhinozeros, Landtier, Nashorn enthält.&#10;&#10;Automatisch generierte Beschreibung">
            <a:extLst>
              <a:ext uri="{FF2B5EF4-FFF2-40B4-BE49-F238E27FC236}">
                <a16:creationId xmlns:a16="http://schemas.microsoft.com/office/drawing/2014/main" id="{814F7818-CE88-85A6-9E28-B53EEB53A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CFB0375-561D-9BD8-C402-3FC05C2B9E8C}"/>
              </a:ext>
            </a:extLst>
          </p:cNvPr>
          <p:cNvSpPr txBox="1"/>
          <p:nvPr/>
        </p:nvSpPr>
        <p:spPr>
          <a:xfrm>
            <a:off x="1715385" y="6188013"/>
            <a:ext cx="946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Spitzmaulnashorngeburt in der Schweiz</a:t>
            </a:r>
          </a:p>
        </p:txBody>
      </p:sp>
    </p:spTree>
    <p:extLst>
      <p:ext uri="{BB962C8B-B14F-4D97-AF65-F5344CB8AC3E}">
        <p14:creationId xmlns:p14="http://schemas.microsoft.com/office/powerpoint/2010/main" val="2463388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Elefant, Kleidung, Elefanten und Mammuts enthält.&#10;&#10;Automatisch generierte Beschreibung">
            <a:extLst>
              <a:ext uri="{FF2B5EF4-FFF2-40B4-BE49-F238E27FC236}">
                <a16:creationId xmlns:a16="http://schemas.microsoft.com/office/drawing/2014/main" id="{7B2D8111-BE2E-9F6E-3AF7-7A72F520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2" b="21596"/>
          <a:stretch/>
        </p:blipFill>
        <p:spPr>
          <a:xfrm>
            <a:off x="21" y="12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B4EBAC1-4DC9-B44B-75C0-7340F4DE0C47}"/>
              </a:ext>
            </a:extLst>
          </p:cNvPr>
          <p:cNvSpPr txBox="1"/>
          <p:nvPr/>
        </p:nvSpPr>
        <p:spPr>
          <a:xfrm>
            <a:off x="107569" y="5296523"/>
            <a:ext cx="119557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Weilenmann übernimmt 1973 die Zooleitung</a:t>
            </a: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Konsolidierung und Ausbau</a:t>
            </a:r>
          </a:p>
        </p:txBody>
      </p:sp>
    </p:spTree>
    <p:extLst>
      <p:ext uri="{BB962C8B-B14F-4D97-AF65-F5344CB8AC3E}">
        <p14:creationId xmlns:p14="http://schemas.microsoft.com/office/powerpoint/2010/main" val="185786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äugetier, Großkatze, draußen, Landtier enthält.&#10;&#10;Automatisch generierte Beschreibung">
            <a:extLst>
              <a:ext uri="{FF2B5EF4-FFF2-40B4-BE49-F238E27FC236}">
                <a16:creationId xmlns:a16="http://schemas.microsoft.com/office/drawing/2014/main" id="{EA3818DC-49B0-3D22-FA69-81751B07E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298527"/>
            <a:ext cx="5372100" cy="36395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Säugetier, Tiger, Großkatze, Bengalischer Tiger enthält.&#10;&#10;Automatisch generierte Beschreibung">
            <a:extLst>
              <a:ext uri="{FF2B5EF4-FFF2-40B4-BE49-F238E27FC236}">
                <a16:creationId xmlns:a16="http://schemas.microsoft.com/office/drawing/2014/main" id="{25DF3A96-B107-9060-23B6-CA8AA63E0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951119"/>
            <a:ext cx="5372099" cy="495576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EA5F84B-16B2-BFA1-C582-05E81DC5D040}"/>
              </a:ext>
            </a:extLst>
          </p:cNvPr>
          <p:cNvSpPr txBox="1"/>
          <p:nvPr/>
        </p:nvSpPr>
        <p:spPr>
          <a:xfrm>
            <a:off x="6699738" y="5345723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Herz für Katzen </a:t>
            </a:r>
          </a:p>
        </p:txBody>
      </p:sp>
    </p:spTree>
    <p:extLst>
      <p:ext uri="{BB962C8B-B14F-4D97-AF65-F5344CB8AC3E}">
        <p14:creationId xmlns:p14="http://schemas.microsoft.com/office/powerpoint/2010/main" val="137641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Säugetier, Großkatze, Löwe, Landtier enthält.&#10;&#10;Automatisch generierte Beschreibung">
            <a:extLst>
              <a:ext uri="{FF2B5EF4-FFF2-40B4-BE49-F238E27FC236}">
                <a16:creationId xmlns:a16="http://schemas.microsoft.com/office/drawing/2014/main" id="{DC64C003-D5BD-2A3E-D5C3-56302A5F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38825"/>
            <a:ext cx="10905066" cy="39803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F0ADA8-7266-FE12-04DC-4059129B617A}"/>
              </a:ext>
            </a:extLst>
          </p:cNvPr>
          <p:cNvSpPr txBox="1"/>
          <p:nvPr/>
        </p:nvSpPr>
        <p:spPr>
          <a:xfrm>
            <a:off x="1691585" y="5528076"/>
            <a:ext cx="8778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>
                <a:latin typeface="Arial" panose="020B0604020202020204" pitchFamily="34" charset="0"/>
                <a:cs typeface="Arial" panose="020B0604020202020204" pitchFamily="34" charset="0"/>
              </a:rPr>
              <a:t>Zuchtprogramm indischer Löwe</a:t>
            </a:r>
          </a:p>
        </p:txBody>
      </p:sp>
    </p:spTree>
    <p:extLst>
      <p:ext uri="{BB962C8B-B14F-4D97-AF65-F5344CB8AC3E}">
        <p14:creationId xmlns:p14="http://schemas.microsoft.com/office/powerpoint/2010/main" val="76522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Elefant, draußen, Baum, Kleidung enthält.&#10;&#10;Automatisch generierte Beschreibung">
            <a:extLst>
              <a:ext uri="{FF2B5EF4-FFF2-40B4-BE49-F238E27FC236}">
                <a16:creationId xmlns:a16="http://schemas.microsoft.com/office/drawing/2014/main" id="{7F6662B2-68C0-1476-E694-A81D18154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8" y="278132"/>
            <a:ext cx="7343775" cy="5581650"/>
          </a:xfrm>
          <a:prstGeom prst="rect">
            <a:avLst/>
          </a:prstGeom>
        </p:spPr>
      </p:pic>
      <p:pic>
        <p:nvPicPr>
          <p:cNvPr id="5" name="Grafik 4" descr="Ein Bild, das Säugetier, Elefant, draußen, Elefanten und Mammuts enthält.&#10;&#10;Automatisch generierte Beschreibung">
            <a:extLst>
              <a:ext uri="{FF2B5EF4-FFF2-40B4-BE49-F238E27FC236}">
                <a16:creationId xmlns:a16="http://schemas.microsoft.com/office/drawing/2014/main" id="{D406FAEB-550A-48E7-A487-1DFB7E9D4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85" y="3590547"/>
            <a:ext cx="3545682" cy="226923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D71F331-C3FD-E1BA-1A9E-0B766A8CD9AB}"/>
              </a:ext>
            </a:extLst>
          </p:cNvPr>
          <p:cNvSpPr txBox="1"/>
          <p:nvPr/>
        </p:nvSpPr>
        <p:spPr>
          <a:xfrm>
            <a:off x="8165813" y="508650"/>
            <a:ext cx="42464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Maxi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Nachwuchs bei den</a:t>
            </a:r>
          </a:p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ganz Grossen</a:t>
            </a:r>
          </a:p>
        </p:txBody>
      </p:sp>
    </p:spTree>
    <p:extLst>
      <p:ext uri="{BB962C8B-B14F-4D97-AF65-F5344CB8AC3E}">
        <p14:creationId xmlns:p14="http://schemas.microsoft.com/office/powerpoint/2010/main" val="488567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 descr="Ein Bild, das Säugetier, stehend, Esel enthält.&#10;&#10;Automatisch generierte Beschreibung">
            <a:extLst>
              <a:ext uri="{FF2B5EF4-FFF2-40B4-BE49-F238E27FC236}">
                <a16:creationId xmlns:a16="http://schemas.microsoft.com/office/drawing/2014/main" id="{A8B87F4D-21F3-02E6-7377-93BB62760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 r="1" b="941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22AE245-484D-0C11-BAD7-6349E786CEE5}"/>
              </a:ext>
            </a:extLst>
          </p:cNvPr>
          <p:cNvSpPr txBox="1"/>
          <p:nvPr/>
        </p:nvSpPr>
        <p:spPr>
          <a:xfrm>
            <a:off x="384010" y="506249"/>
            <a:ext cx="5315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meiner Zoo Zeit</a:t>
            </a:r>
          </a:p>
        </p:txBody>
      </p:sp>
    </p:spTree>
    <p:extLst>
      <p:ext uri="{BB962C8B-B14F-4D97-AF65-F5344CB8AC3E}">
        <p14:creationId xmlns:p14="http://schemas.microsoft.com/office/powerpoint/2010/main" val="2688595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iger, Großkatze, Person, Kleidung enthält.&#10;&#10;Automatisch generierte Beschreibung">
            <a:extLst>
              <a:ext uri="{FF2B5EF4-FFF2-40B4-BE49-F238E27FC236}">
                <a16:creationId xmlns:a16="http://schemas.microsoft.com/office/drawing/2014/main" id="{A524D574-DAFC-B6E7-E378-B3867CF6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2875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5" name="Grafik 4" descr="Ein Bild, das draußen, Rhinozeros, Schnauze, Gelände enthält.&#10;&#10;Automatisch generierte Beschreibung">
            <a:extLst>
              <a:ext uri="{FF2B5EF4-FFF2-40B4-BE49-F238E27FC236}">
                <a16:creationId xmlns:a16="http://schemas.microsoft.com/office/drawing/2014/main" id="{CD8389D1-C9F0-FC34-D89B-8C4F698639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6" r="2" b="101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7" name="Grafik 6" descr="Ein Bild, das Elektronik, Text, Ausgabegerät, Im Haus enthält.&#10;&#10;Automatisch generierte Beschreibung">
            <a:extLst>
              <a:ext uri="{FF2B5EF4-FFF2-40B4-BE49-F238E27FC236}">
                <a16:creationId xmlns:a16="http://schemas.microsoft.com/office/drawing/2014/main" id="{2D9C0F72-93A2-5023-7F0E-DFA913134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r="-2" b="-2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B06988-31AE-530A-D289-2CEDD6DDFD5A}"/>
              </a:ext>
            </a:extLst>
          </p:cNvPr>
          <p:cNvSpPr txBox="1"/>
          <p:nvPr/>
        </p:nvSpPr>
        <p:spPr>
          <a:xfrm>
            <a:off x="729492" y="4564638"/>
            <a:ext cx="46127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erster Computer im Zoo</a:t>
            </a:r>
          </a:p>
          <a:p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Vet. med. Abteilung Prof. Isenbügel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Assistenzarzt Dr. med. Alex Rübel</a:t>
            </a:r>
          </a:p>
        </p:txBody>
      </p:sp>
    </p:spTree>
    <p:extLst>
      <p:ext uri="{BB962C8B-B14F-4D97-AF65-F5344CB8AC3E}">
        <p14:creationId xmlns:p14="http://schemas.microsoft.com/office/powerpoint/2010/main" val="2643841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Säugetier, Zoo, Affe, Primat enthält.&#10;&#10;Automatisch generierte Beschreibung">
            <a:extLst>
              <a:ext uri="{FF2B5EF4-FFF2-40B4-BE49-F238E27FC236}">
                <a16:creationId xmlns:a16="http://schemas.microsoft.com/office/drawing/2014/main" id="{F7C2553D-5B21-4004-2B8B-ABF20D522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891236"/>
            <a:ext cx="5372100" cy="3075527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Im Haus, Kleidung, Wand enthält.&#10;&#10;Automatisch generierte Beschreibung">
            <a:extLst>
              <a:ext uri="{FF2B5EF4-FFF2-40B4-BE49-F238E27FC236}">
                <a16:creationId xmlns:a16="http://schemas.microsoft.com/office/drawing/2014/main" id="{965F114F-19A5-1F10-29CF-C95D7D1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696498"/>
            <a:ext cx="5372099" cy="34650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6637D6-B66B-458C-BD75-8B40A1E0EE5F}"/>
              </a:ext>
            </a:extLst>
          </p:cNvPr>
          <p:cNvSpPr txBox="1"/>
          <p:nvPr/>
        </p:nvSpPr>
        <p:spPr>
          <a:xfrm>
            <a:off x="422029" y="5451321"/>
            <a:ext cx="10984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</a:rPr>
              <a:t>     </a:t>
            </a:r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Veterinärstation           Menschenaffen</a:t>
            </a:r>
          </a:p>
        </p:txBody>
      </p:sp>
    </p:spTree>
    <p:extLst>
      <p:ext uri="{BB962C8B-B14F-4D97-AF65-F5344CB8AC3E}">
        <p14:creationId xmlns:p14="http://schemas.microsoft.com/office/powerpoint/2010/main" val="3070551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arte, Baum, Städtebau, Luftfotografie enthält.&#10;&#10;Automatisch generierte Beschreibung">
            <a:extLst>
              <a:ext uri="{FF2B5EF4-FFF2-40B4-BE49-F238E27FC236}">
                <a16:creationId xmlns:a16="http://schemas.microsoft.com/office/drawing/2014/main" id="{E0C4DA34-2765-98E1-3F4C-8151BD9FA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747"/>
          <a:stretch/>
        </p:blipFill>
        <p:spPr>
          <a:xfrm>
            <a:off x="643467" y="1497160"/>
            <a:ext cx="5294716" cy="2743958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C01FAE62-C609-A4E0-19C4-E89869FB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096686C-C3A7-C63B-F4E8-14BCF5000DE3}"/>
              </a:ext>
            </a:extLst>
          </p:cNvPr>
          <p:cNvSpPr txBox="1"/>
          <p:nvPr/>
        </p:nvSpPr>
        <p:spPr>
          <a:xfrm>
            <a:off x="1184988" y="4991878"/>
            <a:ext cx="3950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50 Jahre später</a:t>
            </a:r>
          </a:p>
        </p:txBody>
      </p:sp>
    </p:spTree>
    <p:extLst>
      <p:ext uri="{BB962C8B-B14F-4D97-AF65-F5344CB8AC3E}">
        <p14:creationId xmlns:p14="http://schemas.microsoft.com/office/powerpoint/2010/main" val="135344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Schiff, Boot, Himmel enthält.&#10;&#10;Automatisch generierte Beschreibung">
            <a:extLst>
              <a:ext uri="{FF2B5EF4-FFF2-40B4-BE49-F238E27FC236}">
                <a16:creationId xmlns:a16="http://schemas.microsoft.com/office/drawing/2014/main" id="{C20D7814-9641-1267-E702-231F96514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r="-2" b="16589"/>
          <a:stretch/>
        </p:blipFill>
        <p:spPr>
          <a:xfrm>
            <a:off x="208685" y="171716"/>
            <a:ext cx="5813197" cy="6129087"/>
          </a:xfrm>
          <a:prstGeom prst="rect">
            <a:avLst/>
          </a:prstGeom>
        </p:spPr>
      </p:pic>
      <p:pic>
        <p:nvPicPr>
          <p:cNvPr id="5" name="Grafik 4" descr="Ein Bild, das Großkatze, draußen, Große Katzen, Gelände enthält.&#10;&#10;Automatisch generierte Beschreibung">
            <a:extLst>
              <a:ext uri="{FF2B5EF4-FFF2-40B4-BE49-F238E27FC236}">
                <a16:creationId xmlns:a16="http://schemas.microsoft.com/office/drawing/2014/main" id="{7B32657A-FE73-EF23-2061-0C8385D99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Grafik 6" descr="Ein Bild, das draußen, Baum, Gruppe, Menschen enthält.&#10;&#10;Automatisch generierte Beschreibung">
            <a:extLst>
              <a:ext uri="{FF2B5EF4-FFF2-40B4-BE49-F238E27FC236}">
                <a16:creationId xmlns:a16="http://schemas.microsoft.com/office/drawing/2014/main" id="{F511952A-A18F-3BA6-1426-DDF83EA2EB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b="15101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1037DCA-4676-FEB7-1755-7591EC0621CF}"/>
              </a:ext>
            </a:extLst>
          </p:cNvPr>
          <p:cNvSpPr txBox="1"/>
          <p:nvPr/>
        </p:nvSpPr>
        <p:spPr>
          <a:xfrm>
            <a:off x="221189" y="5347040"/>
            <a:ext cx="5878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Bildhauer Urs Eggenschwiler</a:t>
            </a:r>
          </a:p>
        </p:txBody>
      </p:sp>
    </p:spTree>
    <p:extLst>
      <p:ext uri="{BB962C8B-B14F-4D97-AF65-F5344CB8AC3E}">
        <p14:creationId xmlns:p14="http://schemas.microsoft.com/office/powerpoint/2010/main" val="1497664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Kleidung, Text, Lächeln enthält.&#10;&#10;Automatisch generierte Beschreibung">
            <a:extLst>
              <a:ext uri="{FF2B5EF4-FFF2-40B4-BE49-F238E27FC236}">
                <a16:creationId xmlns:a16="http://schemas.microsoft.com/office/drawing/2014/main" id="{88873063-0604-F530-07AC-F4E5066C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25528"/>
            <a:ext cx="3292524" cy="24007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Kleidung, Person, Text, Mann enthält.&#10;&#10;Automatisch generierte Beschreibung">
            <a:extLst>
              <a:ext uri="{FF2B5EF4-FFF2-40B4-BE49-F238E27FC236}">
                <a16:creationId xmlns:a16="http://schemas.microsoft.com/office/drawing/2014/main" id="{DE9B879A-6507-0F92-0322-72906E166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04" y="514469"/>
            <a:ext cx="6184580" cy="346336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6A03C2C-45A2-E5FD-B126-8FC4DD6C7F3F}"/>
              </a:ext>
            </a:extLst>
          </p:cNvPr>
          <p:cNvSpPr txBox="1"/>
          <p:nvPr/>
        </p:nvSpPr>
        <p:spPr>
          <a:xfrm>
            <a:off x="84317" y="5495131"/>
            <a:ext cx="5754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1991 Übergabe von Peter Weilenmann</a:t>
            </a:r>
          </a:p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an Nachfolger Alex Rübel</a:t>
            </a:r>
          </a:p>
          <a:p>
            <a:r>
              <a:rPr lang="de-CH" sz="2400" dirty="0"/>
              <a:t>                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2607C0-F291-3AC9-AB07-F59E902D6861}"/>
              </a:ext>
            </a:extLst>
          </p:cNvPr>
          <p:cNvSpPr txBox="1"/>
          <p:nvPr/>
        </p:nvSpPr>
        <p:spPr>
          <a:xfrm>
            <a:off x="6065239" y="4253217"/>
            <a:ext cx="439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Vorstellung Masterplan 2020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B5DDC7-BC09-6216-C0A9-201A532F4188}"/>
              </a:ext>
            </a:extLst>
          </p:cNvPr>
          <p:cNvSpPr txBox="1"/>
          <p:nvPr/>
        </p:nvSpPr>
        <p:spPr>
          <a:xfrm>
            <a:off x="4706222" y="4907559"/>
            <a:ext cx="7221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auf dem Weg vom Zoo zum Naturschutzzentrum</a:t>
            </a:r>
          </a:p>
        </p:txBody>
      </p:sp>
    </p:spTree>
    <p:extLst>
      <p:ext uri="{BB962C8B-B14F-4D97-AF65-F5344CB8AC3E}">
        <p14:creationId xmlns:p14="http://schemas.microsoft.com/office/powerpoint/2010/main" val="2816058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Säugetier, draußen, Bär, Zoo enthält.&#10;&#10;Automatisch generierte Beschreibung">
            <a:extLst>
              <a:ext uri="{FF2B5EF4-FFF2-40B4-BE49-F238E27FC236}">
                <a16:creationId xmlns:a16="http://schemas.microsoft.com/office/drawing/2014/main" id="{57FB9C68-23EF-1845-F757-3EA29F09A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5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7" name="Grafik 6" descr="Ein Bild, das draußen, Säugetier, Stein, Zoo enthält.&#10;&#10;Automatisch generierte Beschreibung">
            <a:extLst>
              <a:ext uri="{FF2B5EF4-FFF2-40B4-BE49-F238E27FC236}">
                <a16:creationId xmlns:a16="http://schemas.microsoft.com/office/drawing/2014/main" id="{4DAAC3DE-9403-A0F8-A678-E67574D6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r="1779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5" name="Grafik 4" descr="Ein Bild, das draußen, Säugetier, Gras, Baum enthält.&#10;&#10;Automatisch generierte Beschreibung">
            <a:extLst>
              <a:ext uri="{FF2B5EF4-FFF2-40B4-BE49-F238E27FC236}">
                <a16:creationId xmlns:a16="http://schemas.microsoft.com/office/drawing/2014/main" id="{45C8AC09-939C-99D6-FD82-1E1A64486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r="15336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CF88C0-0D13-710B-DD37-B71167A00A2F}"/>
              </a:ext>
            </a:extLst>
          </p:cNvPr>
          <p:cNvSpPr txBox="1"/>
          <p:nvPr/>
        </p:nvSpPr>
        <p:spPr>
          <a:xfrm>
            <a:off x="7361075" y="5593750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naturnahe Gehege</a:t>
            </a:r>
          </a:p>
        </p:txBody>
      </p:sp>
    </p:spTree>
    <p:extLst>
      <p:ext uri="{BB962C8B-B14F-4D97-AF65-F5344CB8AC3E}">
        <p14:creationId xmlns:p14="http://schemas.microsoft.com/office/powerpoint/2010/main" val="538739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äugetier, draußen, Baum, Elefant enthält.&#10;&#10;Automatisch generierte Beschreibung">
            <a:extLst>
              <a:ext uri="{FF2B5EF4-FFF2-40B4-BE49-F238E27FC236}">
                <a16:creationId xmlns:a16="http://schemas.microsoft.com/office/drawing/2014/main" id="{848B41C1-E933-014F-B729-E5E0DF778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r="1" b="953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2BE635-B0AF-F372-A478-187498E9CB9A}"/>
              </a:ext>
            </a:extLst>
          </p:cNvPr>
          <p:cNvSpPr txBox="1"/>
          <p:nvPr/>
        </p:nvSpPr>
        <p:spPr>
          <a:xfrm>
            <a:off x="5444208" y="5133882"/>
            <a:ext cx="648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natürliche Beschäftigung </a:t>
            </a:r>
          </a:p>
        </p:txBody>
      </p:sp>
    </p:spTree>
    <p:extLst>
      <p:ext uri="{BB962C8B-B14F-4D97-AF65-F5344CB8AC3E}">
        <p14:creationId xmlns:p14="http://schemas.microsoft.com/office/powerpoint/2010/main" val="3249877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Vogel, Papagei, Sittich, Regenbogenpapagai enthält.&#10;&#10;Automatisch generierte Beschreibung">
            <a:extLst>
              <a:ext uri="{FF2B5EF4-FFF2-40B4-BE49-F238E27FC236}">
                <a16:creationId xmlns:a16="http://schemas.microsoft.com/office/drawing/2014/main" id="{D4D00498-3BFF-F771-8E21-22B5D32C2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0"/>
            <a:ext cx="12191980" cy="730239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F766CAC-184F-D342-1E9E-5D3B922F8893}"/>
              </a:ext>
            </a:extLst>
          </p:cNvPr>
          <p:cNvSpPr txBox="1"/>
          <p:nvPr/>
        </p:nvSpPr>
        <p:spPr>
          <a:xfrm>
            <a:off x="525298" y="578671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Begegnungen und Emotionen</a:t>
            </a:r>
          </a:p>
        </p:txBody>
      </p:sp>
    </p:spTree>
    <p:extLst>
      <p:ext uri="{BB962C8B-B14F-4D97-AF65-F5344CB8AC3E}">
        <p14:creationId xmlns:p14="http://schemas.microsoft.com/office/powerpoint/2010/main" val="58961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Säugetier, Elefant, Gebäude enthält.&#10;&#10;Automatisch generierte Beschreibung">
            <a:extLst>
              <a:ext uri="{FF2B5EF4-FFF2-40B4-BE49-F238E27FC236}">
                <a16:creationId xmlns:a16="http://schemas.microsoft.com/office/drawing/2014/main" id="{11F769EA-9002-68E5-8CBA-02B949CB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r="18458"/>
          <a:stretch/>
        </p:blipFill>
        <p:spPr>
          <a:xfrm>
            <a:off x="20" y="88492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Grafik 6" descr="Ein Bild, das Kleidung, draußen, Person, Schuhwerk enthält.&#10;&#10;Automatisch generierte Beschreibung">
            <a:extLst>
              <a:ext uri="{FF2B5EF4-FFF2-40B4-BE49-F238E27FC236}">
                <a16:creationId xmlns:a16="http://schemas.microsoft.com/office/drawing/2014/main" id="{2527EAC2-549D-0C33-AF33-C1ABEFC38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27869" b="-1"/>
          <a:stretch/>
        </p:blipFill>
        <p:spPr>
          <a:xfrm>
            <a:off x="5790353" y="5016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36D0103-3BD9-44A9-AA5F-4A2D4C4DFCCE}"/>
              </a:ext>
            </a:extLst>
          </p:cNvPr>
          <p:cNvSpPr txBox="1"/>
          <p:nvPr/>
        </p:nvSpPr>
        <p:spPr>
          <a:xfrm>
            <a:off x="321367" y="5299657"/>
            <a:ext cx="8180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Weiterentwicklung, Finanzierung</a:t>
            </a:r>
          </a:p>
        </p:txBody>
      </p:sp>
    </p:spTree>
    <p:extLst>
      <p:ext uri="{BB962C8B-B14F-4D97-AF65-F5344CB8AC3E}">
        <p14:creationId xmlns:p14="http://schemas.microsoft.com/office/powerpoint/2010/main" val="2556815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Kleidung, Baum, Pflanze enthält.&#10;&#10;Automatisch generierte Beschreibung">
            <a:extLst>
              <a:ext uri="{FF2B5EF4-FFF2-40B4-BE49-F238E27FC236}">
                <a16:creationId xmlns:a16="http://schemas.microsoft.com/office/drawing/2014/main" id="{20976E4C-3667-C7C6-95B7-60175E627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125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C5643A8-5CA6-FA1D-E9D0-6BD0E2355E0D}"/>
              </a:ext>
            </a:extLst>
          </p:cNvPr>
          <p:cNvSpPr txBox="1"/>
          <p:nvPr/>
        </p:nvSpPr>
        <p:spPr>
          <a:xfrm>
            <a:off x="223250" y="4251164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latin typeface="Arial" panose="020B0604020202020204" pitchFamily="34" charset="0"/>
                <a:cs typeface="Arial" panose="020B0604020202020204" pitchFamily="34" charset="0"/>
              </a:rPr>
              <a:t>Menschen für Natur</a:t>
            </a:r>
          </a:p>
          <a:p>
            <a:r>
              <a:rPr lang="de-CH" sz="4800" b="1" dirty="0">
                <a:latin typeface="Arial" panose="020B0604020202020204" pitchFamily="34" charset="0"/>
                <a:cs typeface="Arial" panose="020B0604020202020204" pitchFamily="34" charset="0"/>
              </a:rPr>
              <a:t>begeistern</a:t>
            </a:r>
          </a:p>
        </p:txBody>
      </p:sp>
    </p:spTree>
    <p:extLst>
      <p:ext uri="{BB962C8B-B14F-4D97-AF65-F5344CB8AC3E}">
        <p14:creationId xmlns:p14="http://schemas.microsoft.com/office/powerpoint/2010/main" val="2778834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Riff, Schwimmen, Wasser, Aquarium enthält.&#10;&#10;Automatisch generierte Beschreibung">
            <a:extLst>
              <a:ext uri="{FF2B5EF4-FFF2-40B4-BE49-F238E27FC236}">
                <a16:creationId xmlns:a16="http://schemas.microsoft.com/office/drawing/2014/main" id="{3234AE18-88C2-FFF9-D16F-AEB265D47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5508944-DA56-293B-8A8C-FEFD31F01E93}"/>
              </a:ext>
            </a:extLst>
          </p:cNvPr>
          <p:cNvSpPr txBox="1"/>
          <p:nvPr/>
        </p:nvSpPr>
        <p:spPr>
          <a:xfrm>
            <a:off x="274011" y="4796705"/>
            <a:ext cx="4919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Edukation im Zoo</a:t>
            </a:r>
          </a:p>
        </p:txBody>
      </p:sp>
    </p:spTree>
    <p:extLst>
      <p:ext uri="{BB962C8B-B14F-4D97-AF65-F5344CB8AC3E}">
        <p14:creationId xmlns:p14="http://schemas.microsoft.com/office/powerpoint/2010/main" val="2392227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Pflanze, Eidechse, Reptil enthält.&#10;&#10;Automatisch generierte Beschreibung">
            <a:extLst>
              <a:ext uri="{FF2B5EF4-FFF2-40B4-BE49-F238E27FC236}">
                <a16:creationId xmlns:a16="http://schemas.microsoft.com/office/drawing/2014/main" id="{3A3843A4-E22E-BC0D-FA4A-6BF91944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2394871"/>
            <a:ext cx="5372100" cy="2068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äugetier, Primat, Baum, Lemur enthält.&#10;&#10;Automatisch generierte Beschreibung">
            <a:extLst>
              <a:ext uri="{FF2B5EF4-FFF2-40B4-BE49-F238E27FC236}">
                <a16:creationId xmlns:a16="http://schemas.microsoft.com/office/drawing/2014/main" id="{DE1A7410-E407-E9DA-FE7E-5B6DCB722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1414463"/>
            <a:ext cx="5372099" cy="402907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39F7C8-FDE5-9329-B2FD-B5959023C197}"/>
              </a:ext>
            </a:extLst>
          </p:cNvPr>
          <p:cNvSpPr txBox="1"/>
          <p:nvPr/>
        </p:nvSpPr>
        <p:spPr>
          <a:xfrm>
            <a:off x="6596743" y="5225143"/>
            <a:ext cx="40802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Tiere entdecken</a:t>
            </a:r>
          </a:p>
        </p:txBody>
      </p:sp>
    </p:spTree>
    <p:extLst>
      <p:ext uri="{BB962C8B-B14F-4D97-AF65-F5344CB8AC3E}">
        <p14:creationId xmlns:p14="http://schemas.microsoft.com/office/powerpoint/2010/main" val="2205892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Amphibie, Pfeilgiftfrosch, Echter Frosch, Blattsteiger enthält.&#10;&#10;Automatisch generierte Beschreibung">
            <a:extLst>
              <a:ext uri="{FF2B5EF4-FFF2-40B4-BE49-F238E27FC236}">
                <a16:creationId xmlns:a16="http://schemas.microsoft.com/office/drawing/2014/main" id="{9834909D-2D2D-5CCC-2F83-1E61823F1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r="1880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Amphibie, Frosch, Echter Frosch, Organismus enthält.&#10;&#10;Automatisch generierte Beschreibung">
            <a:extLst>
              <a:ext uri="{FF2B5EF4-FFF2-40B4-BE49-F238E27FC236}">
                <a16:creationId xmlns:a16="http://schemas.microsoft.com/office/drawing/2014/main" id="{A8DBFA69-1ADA-C522-01F5-37F46C747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28070" b="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4469DFE-547D-E256-3777-AF1A4288ED16}"/>
              </a:ext>
            </a:extLst>
          </p:cNvPr>
          <p:cNvSpPr txBox="1"/>
          <p:nvPr/>
        </p:nvSpPr>
        <p:spPr>
          <a:xfrm>
            <a:off x="6369560" y="791180"/>
            <a:ext cx="5307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Neugier für Neues wecken</a:t>
            </a:r>
          </a:p>
        </p:txBody>
      </p:sp>
    </p:spTree>
    <p:extLst>
      <p:ext uri="{BB962C8B-B14F-4D97-AF65-F5344CB8AC3E}">
        <p14:creationId xmlns:p14="http://schemas.microsoft.com/office/powerpoint/2010/main" val="3217383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Aquarium, Fisch, Wasser, Süßwasseraquarium enthält.&#10;&#10;Automatisch generierte Beschreibung">
            <a:extLst>
              <a:ext uri="{FF2B5EF4-FFF2-40B4-BE49-F238E27FC236}">
                <a16:creationId xmlns:a16="http://schemas.microsoft.com/office/drawing/2014/main" id="{3931677E-8BE4-E5A2-9C7A-2FCA0433B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94" y="457200"/>
            <a:ext cx="7769411" cy="5943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76D2BA7-3A0B-C1EA-A2BD-12FD9AB1D107}"/>
              </a:ext>
            </a:extLst>
          </p:cNvPr>
          <p:cNvSpPr txBox="1"/>
          <p:nvPr/>
        </p:nvSpPr>
        <p:spPr>
          <a:xfrm>
            <a:off x="5286424" y="5836193"/>
            <a:ext cx="6670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neue Lebensräume eintauchen</a:t>
            </a:r>
          </a:p>
        </p:txBody>
      </p:sp>
    </p:spTree>
    <p:extLst>
      <p:ext uri="{BB962C8B-B14F-4D97-AF65-F5344CB8AC3E}">
        <p14:creationId xmlns:p14="http://schemas.microsoft.com/office/powerpoint/2010/main" val="268821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Gebäude, Baum, Himmel enthält.&#10;&#10;Automatisch generierte Beschreibung">
            <a:extLst>
              <a:ext uri="{FF2B5EF4-FFF2-40B4-BE49-F238E27FC236}">
                <a16:creationId xmlns:a16="http://schemas.microsoft.com/office/drawing/2014/main" id="{960A8D20-A245-20B7-B218-E121D3DB4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"/>
          <a:stretch/>
        </p:blipFill>
        <p:spPr>
          <a:xfrm>
            <a:off x="-6588" y="8399"/>
            <a:ext cx="12198588" cy="68579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83A4FBF-6C0F-088C-9E1C-35A204F8A8E6}"/>
              </a:ext>
            </a:extLst>
          </p:cNvPr>
          <p:cNvSpPr txBox="1"/>
          <p:nvPr/>
        </p:nvSpPr>
        <p:spPr>
          <a:xfrm>
            <a:off x="328368" y="5674861"/>
            <a:ext cx="9845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1927 unerwartetes Angebot der Liegenschaft Säntisblick</a:t>
            </a:r>
          </a:p>
          <a:p>
            <a:r>
              <a:rPr lang="de-CH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Kaufpreis betrug 195’000.- Fr. für ca. 30’000m²</a:t>
            </a:r>
          </a:p>
        </p:txBody>
      </p:sp>
    </p:spTree>
    <p:extLst>
      <p:ext uri="{BB962C8B-B14F-4D97-AF65-F5344CB8AC3E}">
        <p14:creationId xmlns:p14="http://schemas.microsoft.com/office/powerpoint/2010/main" val="3358307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außen, Baum, Computer enthält.&#10;&#10;Automatisch generierte Beschreibung">
            <a:extLst>
              <a:ext uri="{FF2B5EF4-FFF2-40B4-BE49-F238E27FC236}">
                <a16:creationId xmlns:a16="http://schemas.microsoft.com/office/drawing/2014/main" id="{882B3A3E-247C-4C88-1E76-D8546ACC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904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Grafik 2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0C741A8-79C6-D816-0FEB-2FF35092B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6" r="26788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940CFBC-FC94-58A8-290F-A08641903FB3}"/>
              </a:ext>
            </a:extLst>
          </p:cNvPr>
          <p:cNvSpPr txBox="1"/>
          <p:nvPr/>
        </p:nvSpPr>
        <p:spPr>
          <a:xfrm>
            <a:off x="1089288" y="5678046"/>
            <a:ext cx="3369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4125928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4CBD74-9A91-494D-9127-61EE3E6BACB1}"/>
              </a:ext>
            </a:extLst>
          </p:cNvPr>
          <p:cNvSpPr txBox="1"/>
          <p:nvPr/>
        </p:nvSpPr>
        <p:spPr>
          <a:xfrm>
            <a:off x="4691417" y="5526975"/>
            <a:ext cx="326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Naturschutz</a:t>
            </a:r>
            <a:r>
              <a:rPr lang="de-CH" sz="4000" b="1" dirty="0"/>
              <a:t> </a:t>
            </a:r>
          </a:p>
        </p:txBody>
      </p:sp>
      <p:pic>
        <p:nvPicPr>
          <p:cNvPr id="5" name="Grafik 4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EF3AAAF-65F2-3E06-3E1D-7CF93F57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5" y="478300"/>
            <a:ext cx="9181322" cy="5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78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35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3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7" name="Freeform: Shape 3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3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Grafik 4" descr="Ein Bild, das Baum, Gewächshaus, Gebäude, Vegetation enthält.&#10;&#10;Automatisch generierte Beschreibung">
            <a:extLst>
              <a:ext uri="{FF2B5EF4-FFF2-40B4-BE49-F238E27FC236}">
                <a16:creationId xmlns:a16="http://schemas.microsoft.com/office/drawing/2014/main" id="{2802C4E2-FCBE-FCC5-1386-9285BC953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4" r="15156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DE65FB1-2455-B12E-2338-B28A7267A73C}"/>
              </a:ext>
            </a:extLst>
          </p:cNvPr>
          <p:cNvSpPr txBox="1"/>
          <p:nvPr/>
        </p:nvSpPr>
        <p:spPr>
          <a:xfrm>
            <a:off x="1399592" y="4400710"/>
            <a:ext cx="60436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</a:rPr>
              <a:t>             </a:t>
            </a:r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2003</a:t>
            </a:r>
          </a:p>
          <a:p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Masoala Regenwald</a:t>
            </a:r>
          </a:p>
          <a:p>
            <a:endParaRPr lang="de-CH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70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2D6DD8-FAD6-401D-9DE6-71DD04C9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1BAD33E9-3181-4B0F-B82D-384777D81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F64871D-491F-4731-8BF2-391FF2F06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5" name="Grafik 4" descr="Ein Bild, das Text, draußen, Himmel, Schild enthält.&#10;&#10;Automatisch generierte Beschreibung">
            <a:extLst>
              <a:ext uri="{FF2B5EF4-FFF2-40B4-BE49-F238E27FC236}">
                <a16:creationId xmlns:a16="http://schemas.microsoft.com/office/drawing/2014/main" id="{B9DB718F-382D-01C5-0292-FF5CA7437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81"/>
          <a:stretch/>
        </p:blipFill>
        <p:spPr>
          <a:xfrm>
            <a:off x="643130" y="598259"/>
            <a:ext cx="10889442" cy="5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6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olke, draußen, Himmel, Gras enthält.&#10;&#10;Automatisch generierte Beschreibung">
            <a:extLst>
              <a:ext uri="{FF2B5EF4-FFF2-40B4-BE49-F238E27FC236}">
                <a16:creationId xmlns:a16="http://schemas.microsoft.com/office/drawing/2014/main" id="{02711B41-B341-C507-05CC-78A530FC9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0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Himmel, Gras, Baum enthält.&#10;&#10;Automatisch generierte Beschreibung">
            <a:extLst>
              <a:ext uri="{FF2B5EF4-FFF2-40B4-BE49-F238E27FC236}">
                <a16:creationId xmlns:a16="http://schemas.microsoft.com/office/drawing/2014/main" id="{D2A7C207-2A69-5CB4-0274-CD842D978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b="61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03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Baum, Kleidung, draußen, Person enthält.&#10;&#10;Automatisch generierte Beschreibung">
            <a:extLst>
              <a:ext uri="{FF2B5EF4-FFF2-40B4-BE49-F238E27FC236}">
                <a16:creationId xmlns:a16="http://schemas.microsoft.com/office/drawing/2014/main" id="{29391C78-94FB-4392-6C19-2E3F335E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74" y="456986"/>
            <a:ext cx="4071366" cy="5943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033AF8-62A4-B75B-A5B0-3E88EEF98403}"/>
              </a:ext>
            </a:extLst>
          </p:cNvPr>
          <p:cNvSpPr txBox="1"/>
          <p:nvPr/>
        </p:nvSpPr>
        <p:spPr>
          <a:xfrm>
            <a:off x="5126757" y="725476"/>
            <a:ext cx="730680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Rübel war ein Visionär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Zoo- Welt und ein 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Glücksfall für den Zürich</a:t>
            </a:r>
          </a:p>
          <a:p>
            <a:endParaRPr lang="de-CH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seine herausragenden 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Tätigkeiten erhielt er den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«Heini Hediger Award», eine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Internationale Auszeichnung</a:t>
            </a:r>
            <a:endParaRPr lang="de-CH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3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Kleidung, Person, Baum, Lächeln enthält.&#10;&#10;Automatisch generierte Beschreibung">
            <a:extLst>
              <a:ext uri="{FF2B5EF4-FFF2-40B4-BE49-F238E27FC236}">
                <a16:creationId xmlns:a16="http://schemas.microsoft.com/office/drawing/2014/main" id="{D13389C0-BD41-9BD3-9A1A-0B598F829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8" y="643467"/>
            <a:ext cx="10765344" cy="55710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2254827-D0CE-7161-8DD9-EF312C7333D6}"/>
              </a:ext>
            </a:extLst>
          </p:cNvPr>
          <p:cNvSpPr txBox="1"/>
          <p:nvPr/>
        </p:nvSpPr>
        <p:spPr>
          <a:xfrm>
            <a:off x="3124214" y="5023978"/>
            <a:ext cx="7974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Alex Rübel übergibt die Zooleitung</a:t>
            </a:r>
          </a:p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Severin Dressen  </a:t>
            </a:r>
          </a:p>
        </p:txBody>
      </p:sp>
    </p:spTree>
    <p:extLst>
      <p:ext uri="{BB962C8B-B14F-4D97-AF65-F5344CB8AC3E}">
        <p14:creationId xmlns:p14="http://schemas.microsoft.com/office/powerpoint/2010/main" val="1908017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78347E-23D6-F2C2-C270-C5B29E7B4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04" y="643467"/>
            <a:ext cx="7737591" cy="557106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FAA1162-5957-2126-50BB-C93EE82FE36B}"/>
              </a:ext>
            </a:extLst>
          </p:cNvPr>
          <p:cNvSpPr txBox="1"/>
          <p:nvPr/>
        </p:nvSpPr>
        <p:spPr>
          <a:xfrm>
            <a:off x="6695448" y="4890535"/>
            <a:ext cx="51106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Ausblick Zoo Zürich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2050</a:t>
            </a:r>
          </a:p>
        </p:txBody>
      </p:sp>
    </p:spTree>
    <p:extLst>
      <p:ext uri="{BB962C8B-B14F-4D97-AF65-F5344CB8AC3E}">
        <p14:creationId xmlns:p14="http://schemas.microsoft.com/office/powerpoint/2010/main" val="1573665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Text, Plan, Screenshot, Karte enthält.&#10;&#10;Automatisch generierte Beschreibung">
            <a:extLst>
              <a:ext uri="{FF2B5EF4-FFF2-40B4-BE49-F238E27FC236}">
                <a16:creationId xmlns:a16="http://schemas.microsoft.com/office/drawing/2014/main" id="{6EC368BA-27DC-E915-2F84-685536429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82" y="457200"/>
            <a:ext cx="82264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Baum, draußen, Schwarzweiß, Haus enthält.&#10;&#10;Automatisch generierte Beschreibung">
            <a:extLst>
              <a:ext uri="{FF2B5EF4-FFF2-40B4-BE49-F238E27FC236}">
                <a16:creationId xmlns:a16="http://schemas.microsoft.com/office/drawing/2014/main" id="{A213B7DC-3E6E-3F4D-3040-095F421DF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" b="15858"/>
          <a:stretch/>
        </p:blipFill>
        <p:spPr>
          <a:xfrm>
            <a:off x="-3048" y="0"/>
            <a:ext cx="12191999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2498851-D484-C884-305D-0D6F37DDD9EC}"/>
              </a:ext>
            </a:extLst>
          </p:cNvPr>
          <p:cNvSpPr txBox="1"/>
          <p:nvPr/>
        </p:nvSpPr>
        <p:spPr>
          <a:xfrm>
            <a:off x="1097280" y="2611554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53159C-196A-3577-4304-950A17EA0CE8}"/>
              </a:ext>
            </a:extLst>
          </p:cNvPr>
          <p:cNvSpPr txBox="1"/>
          <p:nvPr/>
        </p:nvSpPr>
        <p:spPr>
          <a:xfrm>
            <a:off x="165131" y="5651515"/>
            <a:ext cx="978274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Bauzeit vom Zoo dauerte 11 Monate</a:t>
            </a:r>
          </a:p>
          <a:p>
            <a:endParaRPr lang="de-CH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62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D2ED23C-78E7-FFC6-8A42-89817F2C8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77" y="1629838"/>
            <a:ext cx="4814653" cy="1324029"/>
          </a:xfrm>
          <a:prstGeom prst="rect">
            <a:avLst/>
          </a:prstGeom>
        </p:spPr>
      </p:pic>
      <p:pic>
        <p:nvPicPr>
          <p:cNvPr id="3" name="Grafik 2" descr="Ein Bild, das Kleid, Kleidung, Person, draußen enthält.&#10;&#10;Automatisch generierte Beschreibung">
            <a:extLst>
              <a:ext uri="{FF2B5EF4-FFF2-40B4-BE49-F238E27FC236}">
                <a16:creationId xmlns:a16="http://schemas.microsoft.com/office/drawing/2014/main" id="{AE90A46B-6D44-9715-D60D-08F16B66C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3" y="1659571"/>
            <a:ext cx="4814655" cy="1311993"/>
          </a:xfrm>
          <a:prstGeom prst="rect">
            <a:avLst/>
          </a:prstGeom>
        </p:spPr>
      </p:pic>
      <p:pic>
        <p:nvPicPr>
          <p:cNvPr id="7" name="Grafik 6" descr="Ein Bild, das Vogel, Papagei, draußen, Blau enthält.&#10;&#10;Automatisch generierte Beschreibung">
            <a:extLst>
              <a:ext uri="{FF2B5EF4-FFF2-40B4-BE49-F238E27FC236}">
                <a16:creationId xmlns:a16="http://schemas.microsoft.com/office/drawing/2014/main" id="{387EF79D-CF8D-8768-43F5-CE885BA71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94" y="3266328"/>
            <a:ext cx="3829787" cy="2554468"/>
          </a:xfrm>
          <a:prstGeom prst="rect">
            <a:avLst/>
          </a:prstGeom>
        </p:spPr>
      </p:pic>
      <p:pic>
        <p:nvPicPr>
          <p:cNvPr id="9" name="Grafik 8" descr="Ein Bild, das Säugetier, draußen, Giraffe, Wildleben enthält.&#10;&#10;Automatisch generierte Beschreibung">
            <a:extLst>
              <a:ext uri="{FF2B5EF4-FFF2-40B4-BE49-F238E27FC236}">
                <a16:creationId xmlns:a16="http://schemas.microsoft.com/office/drawing/2014/main" id="{F1A5FE5B-25FF-3014-1E54-8EC0CBE0D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08" y="3266328"/>
            <a:ext cx="3932790" cy="261581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028DCC7-E5DE-A00D-A090-FCBF29D9D25C}"/>
              </a:ext>
            </a:extLst>
          </p:cNvPr>
          <p:cNvSpPr txBox="1"/>
          <p:nvPr/>
        </p:nvSpPr>
        <p:spPr>
          <a:xfrm>
            <a:off x="1303169" y="945388"/>
            <a:ext cx="971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Forschung       Bildung       Artenschutz        Naturschutz</a:t>
            </a:r>
          </a:p>
        </p:txBody>
      </p:sp>
    </p:spTree>
    <p:extLst>
      <p:ext uri="{BB962C8B-B14F-4D97-AF65-F5344CB8AC3E}">
        <p14:creationId xmlns:p14="http://schemas.microsoft.com/office/powerpoint/2010/main" val="3604974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Grafik 2" descr="Ein Bild, das Elefant, Säugetier, Elefanten und Mammuts, Asiatischer Elefant enthält.&#10;&#10;Automatisch generierte Beschreibung">
            <a:extLst>
              <a:ext uri="{FF2B5EF4-FFF2-40B4-BE49-F238E27FC236}">
                <a16:creationId xmlns:a16="http://schemas.microsoft.com/office/drawing/2014/main" id="{6C2BF928-CA82-6F49-4D4C-959966C71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701AD51D-D334-E70E-15B3-F2FEB167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69" y="332797"/>
            <a:ext cx="2581275" cy="13906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CFD503-B8EC-8FE7-C6D5-93B93CB15EE5}"/>
              </a:ext>
            </a:extLst>
          </p:cNvPr>
          <p:cNvSpPr txBox="1"/>
          <p:nvPr/>
        </p:nvSpPr>
        <p:spPr>
          <a:xfrm>
            <a:off x="390430" y="241994"/>
            <a:ext cx="911076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</a:rPr>
              <a:t>                               </a:t>
            </a:r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Zahlen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 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ca. 6500 Tiere 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Fläche 27 Hektaren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Eintrittspreis für Erwachsene Fr. 29.-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Futterkosten ca. Fr. 870’000.-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Eigenfinanzierung ca. 89%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Zoo Tag kostet ca. Fr.  137’000.-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450 Personen arbeiten im Zoo</a:t>
            </a:r>
          </a:p>
          <a:p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dazu kommen 350 Freiwillige</a:t>
            </a:r>
          </a:p>
        </p:txBody>
      </p:sp>
    </p:spTree>
    <p:extLst>
      <p:ext uri="{BB962C8B-B14F-4D97-AF65-F5344CB8AC3E}">
        <p14:creationId xmlns:p14="http://schemas.microsoft.com/office/powerpoint/2010/main" val="943470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Grafik 2" descr="Ein Bild, das Elefant, Säugetier, Elefanten und Mammuts, Asiatischer Elefant enthält.&#10;&#10;Automatisch generierte Beschreibung">
            <a:extLst>
              <a:ext uri="{FF2B5EF4-FFF2-40B4-BE49-F238E27FC236}">
                <a16:creationId xmlns:a16="http://schemas.microsoft.com/office/drawing/2014/main" id="{22054EF7-EE05-60AA-BE35-64EA922A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B0C42612-4172-66AF-7E89-F658625F6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69" y="261063"/>
            <a:ext cx="2581275" cy="13906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1C5BD9-0877-A051-A1B1-79F239E6BB32}"/>
              </a:ext>
            </a:extLst>
          </p:cNvPr>
          <p:cNvSpPr txBox="1"/>
          <p:nvPr/>
        </p:nvSpPr>
        <p:spPr>
          <a:xfrm>
            <a:off x="410675" y="2041316"/>
            <a:ext cx="1059918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/>
              <a:t>in den 3 Restaurants wird kein Palmöl verwendet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2023 wurden rund 220 Tonnen Grünfutter und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110 Tonnen Gemüse und Früchte an die Zootiere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verfüttert.</a:t>
            </a:r>
          </a:p>
          <a:p>
            <a:r>
              <a:rPr lang="de-CH" sz="4000" b="1" dirty="0"/>
              <a:t>2023 sind 2.46 Mio. CHF in unsere Natur-</a:t>
            </a:r>
          </a:p>
          <a:p>
            <a:r>
              <a:rPr lang="de-CH" sz="4000" b="1" dirty="0"/>
              <a:t>Schutzprojekte geflossen.</a:t>
            </a:r>
          </a:p>
          <a:p>
            <a:r>
              <a:rPr lang="de-CH" sz="4000" b="1" dirty="0">
                <a:solidFill>
                  <a:schemeClr val="bg1"/>
                </a:solidFill>
              </a:rPr>
              <a:t>folgende Projekte sind z.Z. in der Bauphase: </a:t>
            </a:r>
          </a:p>
        </p:txBody>
      </p:sp>
    </p:spTree>
    <p:extLst>
      <p:ext uri="{BB962C8B-B14F-4D97-AF65-F5344CB8AC3E}">
        <p14:creationId xmlns:p14="http://schemas.microsoft.com/office/powerpoint/2010/main" val="3713381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5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Schuhwerk, Kleidung, Boden, Im Haus enthält.&#10;&#10;Automatisch generierte Beschreibung">
            <a:extLst>
              <a:ext uri="{FF2B5EF4-FFF2-40B4-BE49-F238E27FC236}">
                <a16:creationId xmlns:a16="http://schemas.microsoft.com/office/drawing/2014/main" id="{570A1F2D-73A5-B795-3929-24CA4A2C7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06169" y="-81309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69579AE-38B9-760E-250D-1FFBD2EB6C88}"/>
              </a:ext>
            </a:extLst>
          </p:cNvPr>
          <p:cNvSpPr txBox="1"/>
          <p:nvPr/>
        </p:nvSpPr>
        <p:spPr>
          <a:xfrm>
            <a:off x="7550737" y="5158133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Forschungsstation</a:t>
            </a: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 2024</a:t>
            </a:r>
          </a:p>
        </p:txBody>
      </p:sp>
    </p:spTree>
    <p:extLst>
      <p:ext uri="{BB962C8B-B14F-4D97-AF65-F5344CB8AC3E}">
        <p14:creationId xmlns:p14="http://schemas.microsoft.com/office/powerpoint/2010/main" val="137769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Himmel, Wolke, Kran enthält.&#10;&#10;Automatisch generierte Beschreibung">
            <a:extLst>
              <a:ext uri="{FF2B5EF4-FFF2-40B4-BE49-F238E27FC236}">
                <a16:creationId xmlns:a16="http://schemas.microsoft.com/office/drawing/2014/main" id="{B1A78C11-2566-60DE-C3D3-19DCCB59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1464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Grafik 4" descr="Ein Bild, das Baum, Säugetier, draußen, Großkatze enthält.&#10;&#10;Automatisch generierte Beschreibung">
            <a:extLst>
              <a:ext uri="{FF2B5EF4-FFF2-40B4-BE49-F238E27FC236}">
                <a16:creationId xmlns:a16="http://schemas.microsoft.com/office/drawing/2014/main" id="{734C90DF-B9AB-46F3-31AA-2F62EBC3F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5" r="22138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EB4C42B-1D0E-D506-3556-F739A7E859F6}"/>
              </a:ext>
            </a:extLst>
          </p:cNvPr>
          <p:cNvSpPr txBox="1"/>
          <p:nvPr/>
        </p:nvSpPr>
        <p:spPr>
          <a:xfrm>
            <a:off x="8129965" y="1395046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Pantherra</a:t>
            </a:r>
            <a:endParaRPr lang="de-CH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851909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außen, Himmel, Wolke, Baum enthält.&#10;&#10;Automatisch generierte Beschreibung">
            <a:extLst>
              <a:ext uri="{FF2B5EF4-FFF2-40B4-BE49-F238E27FC236}">
                <a16:creationId xmlns:a16="http://schemas.microsoft.com/office/drawing/2014/main" id="{22F9D4F7-75AC-C19E-3D10-6B7534D5D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8" r="28185" b="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Himmel, draußen, Baum, Abriss enthält.&#10;&#10;Automatisch generierte Beschreibung">
            <a:extLst>
              <a:ext uri="{FF2B5EF4-FFF2-40B4-BE49-F238E27FC236}">
                <a16:creationId xmlns:a16="http://schemas.microsoft.com/office/drawing/2014/main" id="{4C0AFF6B-195B-9F16-FDDB-7F2308337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r="28146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60F5B42-8A11-4C89-0CD4-F76930B7E094}"/>
              </a:ext>
            </a:extLst>
          </p:cNvPr>
          <p:cNvSpPr txBox="1"/>
          <p:nvPr/>
        </p:nvSpPr>
        <p:spPr>
          <a:xfrm>
            <a:off x="7104185" y="914387"/>
            <a:ext cx="3741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Pantanal</a:t>
            </a: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 Voliere</a:t>
            </a:r>
          </a:p>
          <a:p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1905635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ras, Säugetier, Baum enthält.&#10;&#10;Automatisch generierte Beschreibung">
            <a:extLst>
              <a:ext uri="{FF2B5EF4-FFF2-40B4-BE49-F238E27FC236}">
                <a16:creationId xmlns:a16="http://schemas.microsoft.com/office/drawing/2014/main" id="{7F43C6FA-AF50-E48A-A71E-2DFCA4F0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32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B105EAA-C8A7-665D-F6B4-E9B1561AB10C}"/>
              </a:ext>
            </a:extLst>
          </p:cNvPr>
          <p:cNvSpPr txBox="1"/>
          <p:nvPr/>
        </p:nvSpPr>
        <p:spPr>
          <a:xfrm>
            <a:off x="6252219" y="5745130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Planung – der Kongo</a:t>
            </a:r>
          </a:p>
        </p:txBody>
      </p:sp>
    </p:spTree>
    <p:extLst>
      <p:ext uri="{BB962C8B-B14F-4D97-AF65-F5344CB8AC3E}">
        <p14:creationId xmlns:p14="http://schemas.microsoft.com/office/powerpoint/2010/main" val="1114477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fik 5" descr="Ein Bild, das draußen, Pflanze, Baum, Blume enthält.&#10;&#10;Automatisch generierte Beschreibung">
            <a:extLst>
              <a:ext uri="{FF2B5EF4-FFF2-40B4-BE49-F238E27FC236}">
                <a16:creationId xmlns:a16="http://schemas.microsoft.com/office/drawing/2014/main" id="{53FB00E5-67DB-1043-98AB-E57257228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0" r="1404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8D890AC-1F50-65DC-6321-DB0FA2F33EF1}"/>
              </a:ext>
            </a:extLst>
          </p:cNvPr>
          <p:cNvSpPr txBox="1"/>
          <p:nvPr/>
        </p:nvSpPr>
        <p:spPr>
          <a:xfrm>
            <a:off x="2317501" y="3051495"/>
            <a:ext cx="84868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Naturschutz hat kein Ablaufdatum</a:t>
            </a:r>
          </a:p>
          <a:p>
            <a:r>
              <a:rPr lang="de-CH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und kennt keine Grenzen</a:t>
            </a:r>
          </a:p>
        </p:txBody>
      </p:sp>
    </p:spTree>
    <p:extLst>
      <p:ext uri="{BB962C8B-B14F-4D97-AF65-F5344CB8AC3E}">
        <p14:creationId xmlns:p14="http://schemas.microsoft.com/office/powerpoint/2010/main" val="4175381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B1C61C-B12A-9732-C4ED-B97A01613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1" r="-2" b="3404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11E2F2-3302-11DB-A8CB-B346591711F4}"/>
              </a:ext>
            </a:extLst>
          </p:cNvPr>
          <p:cNvSpPr txBox="1"/>
          <p:nvPr/>
        </p:nvSpPr>
        <p:spPr>
          <a:xfrm>
            <a:off x="6475445" y="410547"/>
            <a:ext cx="4979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Herzlichen Dank</a:t>
            </a:r>
          </a:p>
        </p:txBody>
      </p:sp>
    </p:spTree>
    <p:extLst>
      <p:ext uri="{BB962C8B-B14F-4D97-AF65-F5344CB8AC3E}">
        <p14:creationId xmlns:p14="http://schemas.microsoft.com/office/powerpoint/2010/main" val="414327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draußen, Rad, Baum, Himmel enthält.&#10;&#10;Automatisch generierte Beschreibung">
            <a:extLst>
              <a:ext uri="{FF2B5EF4-FFF2-40B4-BE49-F238E27FC236}">
                <a16:creationId xmlns:a16="http://schemas.microsoft.com/office/drawing/2014/main" id="{1906C388-5929-43EC-CF27-9EF517D84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CD8B1A1-376F-3108-BD43-B9EFD426B27C}"/>
              </a:ext>
            </a:extLst>
          </p:cNvPr>
          <p:cNvSpPr txBox="1"/>
          <p:nvPr/>
        </p:nvSpPr>
        <p:spPr>
          <a:xfrm>
            <a:off x="7186109" y="5873681"/>
            <a:ext cx="48472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b="1" dirty="0">
                <a:latin typeface="Arial" panose="020B0604020202020204" pitchFamily="34" charset="0"/>
                <a:cs typeface="Arial" panose="020B0604020202020204" pitchFamily="34" charset="0"/>
              </a:rPr>
              <a:t>Ankunft der Tiere</a:t>
            </a:r>
          </a:p>
        </p:txBody>
      </p:sp>
    </p:spTree>
    <p:extLst>
      <p:ext uri="{BB962C8B-B14F-4D97-AF65-F5344CB8AC3E}">
        <p14:creationId xmlns:p14="http://schemas.microsoft.com/office/powerpoint/2010/main" val="3240083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Mann, Kleidung, Himmel, Behälter enthält.&#10;&#10;Automatisch generierte Beschreibung">
            <a:extLst>
              <a:ext uri="{FF2B5EF4-FFF2-40B4-BE49-F238E27FC236}">
                <a16:creationId xmlns:a16="http://schemas.microsoft.com/office/drawing/2014/main" id="{A16F8CB5-777E-FDD2-C0EB-5A0F4BF3A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 b="10271"/>
          <a:stretch/>
        </p:blipFill>
        <p:spPr>
          <a:xfrm>
            <a:off x="684575" y="685800"/>
            <a:ext cx="108216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89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Elefant, Säugetier, Gelände enthält.&#10;&#10;Automatisch generierte Beschreibung">
            <a:extLst>
              <a:ext uri="{FF2B5EF4-FFF2-40B4-BE49-F238E27FC236}">
                <a16:creationId xmlns:a16="http://schemas.microsoft.com/office/drawing/2014/main" id="{F2917D4A-6AE0-7856-96F4-D15442CAC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8588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D7444E-8572-6DFD-CB75-0984238C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C89D56-574B-DBE6-E414-A886D4CD9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808B29-2E24-7E95-6543-9B0B82179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1C2431C0-5D7F-04D1-0DD7-56CC7D038AD2}"/>
              </a:ext>
            </a:extLst>
          </p:cNvPr>
          <p:cNvSpPr txBox="1"/>
          <p:nvPr/>
        </p:nvSpPr>
        <p:spPr>
          <a:xfrm>
            <a:off x="925158" y="5292762"/>
            <a:ext cx="4200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Mandjullah</a:t>
            </a:r>
            <a:endParaRPr lang="de-CH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70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draußen, Gebäude, Menschen, Gruppe enthält.&#10;&#10;Automatisch generierte Beschreibung">
            <a:extLst>
              <a:ext uri="{FF2B5EF4-FFF2-40B4-BE49-F238E27FC236}">
                <a16:creationId xmlns:a16="http://schemas.microsoft.com/office/drawing/2014/main" id="{0788C65A-9758-F94A-86AD-B0D4C1BE5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838461"/>
            <a:ext cx="5372100" cy="31801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Menschliches Gesicht, Person, Kleidung, Porträt enthält.&#10;&#10;Automatisch generierte Beschreibung">
            <a:extLst>
              <a:ext uri="{FF2B5EF4-FFF2-40B4-BE49-F238E27FC236}">
                <a16:creationId xmlns:a16="http://schemas.microsoft.com/office/drawing/2014/main" id="{9D77E6CC-EAF7-9E26-30C3-A3385FA01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43" y="643467"/>
            <a:ext cx="4117744" cy="557106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BE8AFA5-00CB-DBEE-2DF2-E2278EEC9297}"/>
              </a:ext>
            </a:extLst>
          </p:cNvPr>
          <p:cNvSpPr txBox="1"/>
          <p:nvPr/>
        </p:nvSpPr>
        <p:spPr>
          <a:xfrm>
            <a:off x="5864990" y="4375093"/>
            <a:ext cx="56733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Stadtpräsident Emil Klöti</a:t>
            </a: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7. September 1929</a:t>
            </a:r>
          </a:p>
          <a:p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Zooeröffnung</a:t>
            </a:r>
          </a:p>
        </p:txBody>
      </p:sp>
    </p:spTree>
    <p:extLst>
      <p:ext uri="{BB962C8B-B14F-4D97-AF65-F5344CB8AC3E}">
        <p14:creationId xmlns:p14="http://schemas.microsoft.com/office/powerpoint/2010/main" val="489004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Breitbild</PresentationFormat>
  <Paragraphs>114</Paragraphs>
  <Slides>58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3" baseType="lpstr">
      <vt:lpstr>Meiryo</vt:lpstr>
      <vt:lpstr>Arial</vt:lpstr>
      <vt:lpstr>Calibri</vt:lpstr>
      <vt:lpstr>Calibri Light</vt:lpstr>
      <vt:lpstr>Office</vt:lpstr>
      <vt:lpstr>Zoo Zürich  gestern, heute  &amp; morgen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Bucher Martin</dc:creator>
  <cp:lastModifiedBy>Bucher Martin</cp:lastModifiedBy>
  <cp:revision>25</cp:revision>
  <dcterms:created xsi:type="dcterms:W3CDTF">2023-09-25T07:25:29Z</dcterms:created>
  <dcterms:modified xsi:type="dcterms:W3CDTF">2024-09-30T15:18:09Z</dcterms:modified>
</cp:coreProperties>
</file>